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8" r:id="rId6"/>
    <p:sldId id="266" r:id="rId7"/>
    <p:sldId id="263" r:id="rId8"/>
    <p:sldId id="267" r:id="rId9"/>
    <p:sldId id="264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6AC259"/>
    <a:srgbClr val="8B94BC"/>
    <a:srgbClr val="D82A2C"/>
    <a:srgbClr val="101010"/>
    <a:srgbClr val="2ED47B"/>
    <a:srgbClr val="FFFFFF"/>
    <a:srgbClr val="E92E30"/>
    <a:srgbClr val="46A0AE"/>
    <a:srgbClr val="EF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Inversión (€)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350000</c:v>
                </c:pt>
                <c:pt idx="1">
                  <c:v>50000</c:v>
                </c:pt>
                <c:pt idx="2">
                  <c:v>50000</c:v>
                </c:pt>
                <c:pt idx="3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C0-4684-A1A1-82219E388EB4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Retorno (€)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35000</c:v>
                </c:pt>
                <c:pt idx="3">
                  <c:v>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C0-4684-A1A1-82219E388E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1503261232"/>
        <c:axId val="1503257904"/>
      </c:barChart>
      <c:catAx>
        <c:axId val="150326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s-ES"/>
          </a:p>
        </c:txPr>
        <c:crossAx val="1503257904"/>
        <c:crosses val="autoZero"/>
        <c:auto val="1"/>
        <c:lblAlgn val="ctr"/>
        <c:lblOffset val="100"/>
        <c:noMultiLvlLbl val="0"/>
      </c:catAx>
      <c:valAx>
        <c:axId val="1503257904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s-ES"/>
          </a:p>
        </c:txPr>
        <c:crossAx val="150326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479372123478759"/>
          <c:y val="0.9343860388370161"/>
          <c:w val="0.23463400806495871"/>
          <c:h val="5.44163224157553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Segoe UI" panose="020B0502040204020203" pitchFamily="34" charset="0"/>
          <a:cs typeface="Segoe UI" panose="020B0502040204020203" pitchFamily="34" charset="0"/>
        </a:defRPr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jp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24B99-4586-4036-87F7-A01DAB309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9FCC15-ACA7-4059-9E1A-38E7E7D30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40C436-190C-4B37-BDBA-9889863C5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89A729-D5A7-4FBE-8317-25D933C8C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E89947-EF3D-4FC6-81CA-2E3CED23E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463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4D3C70-2E57-4AE0-82F9-492F9F1B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D27C84-A8A1-4CDA-BE77-80400475E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DF79BF-A2C5-4589-B722-3426560B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85DDCA-C013-4B56-B9CE-0909B4EE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C676A5-1796-4F0E-A369-A58FC3D4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625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97026E6-E6A4-41F1-B93F-0372D88D32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8BD11DC-EDD8-4055-A8C4-1B03699B8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4B8F8F-4723-4098-9A4B-9C3BEED38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DBE28C-A343-4B07-81E3-079D75CB0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E0DDE3-9885-4CB2-B9E4-C90B7D81E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3473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C6B9D2-8D0E-4B9D-A3DD-69A527C72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A3E0AB-9C08-4AF3-939D-1E6ACC6BB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DABAB4-40B4-41A5-8D94-39985217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235EE8-D8D3-408E-ABA0-F1CB2CA0B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0991D7-C747-4A4E-8E83-53CC54265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131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BFF1BB-54F0-4997-ADA0-CAEE89D76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316E35-C765-4B93-919C-8D79D2009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53DC74-7D41-4612-BF42-EAC7ABBD2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33F563-9B0D-40F9-B5BF-8A594A85A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E7DF9B-7731-4CE4-B2B8-6CEF39A2E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905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311823-7A47-450D-8873-DA3896ED0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FF1198-DD48-4EF5-8A5C-0C64AB54C9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244DE7-CF7A-44A3-9121-9433AE9BD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333B03-4C1B-4DBE-8244-B72E51635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5FFA7C-797B-4C0A-A68A-E5CAF6495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B40B6AB-F6D3-4687-A268-CE1497D0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9462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40955-66B0-499D-9AD5-36A4C09CF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86CAA2-068C-48F9-B9B2-AE3E2E64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8E01BD-83E9-405C-B82A-1293545AD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4D7899C-C027-4BE5-B28D-383E8D942B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F19B34F-549E-4A83-8BF6-1248AE4E9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C8BA318-EF11-43F2-BB7D-3504F70F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333442B-9C93-4644-8C34-0B5090F2A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521DE6C-6DC0-46BF-B67D-2794D1C2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256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9B7D08-7460-4358-BE2C-82AAA2A24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193BCB4-C1C3-4585-B24C-10F7E390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93D34C6-855B-4D56-BBE5-F84B35BC1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24246FB-08DC-4900-BDA0-B16A11A32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12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1FBFBAE-F65F-4E30-95BE-B78654E1F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D081D67-9BDA-47A8-80B4-53D37DA94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77A1E4-109D-4BDF-A9A9-1C8A516B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676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6D092D-6ABE-40BA-AAC9-F34DC4C76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E87595-C5A7-4CDB-A95B-5C9B68562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0322F8-46B0-482A-B2B3-CF8345BD6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21DD37-E474-4D8E-B660-8F78FD657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4534D4-4C48-496B-B2BF-81A500DB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FA1259-1C0D-41B8-9AAA-323E7EA80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663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1A583-0E1B-422B-A474-EAA8B0DF3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0785C13-53F4-43C3-9CC6-45D3AFCF73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30D9F2-E9DD-432C-8840-32A8AB5B2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5143C3-414D-48B8-B9CA-2D66B6A7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42EE1BE-D520-4FD4-B015-2FD2C6BFA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8983A75-163A-475E-A3C2-4622E8C8C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649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B7AB98A-5400-494B-BDD2-F1A94D28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709FBE-D89B-4DA4-B298-06B5D51E5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A6B958-7B03-4B91-B5D8-38316225B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F0C8C-1FE2-4073-AD5B-3DBDD1340318}" type="datetimeFigureOut">
              <a:rPr lang="es-ES" smtClean="0"/>
              <a:t>18/12/2021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534C80-523B-4CCC-9A30-E69F7055B7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7D045F-087A-4372-96E7-BB19436F3D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ED2A5-B071-497C-B8F2-1DB344D3E6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276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paulalqy/" TargetMode="External"/><Relationship Id="rId13" Type="http://schemas.openxmlformats.org/officeDocument/2006/relationships/hyperlink" Target="linkedin.com/in/ismail-rayo/" TargetMode="External"/><Relationship Id="rId3" Type="http://schemas.openxmlformats.org/officeDocument/2006/relationships/image" Target="../media/image24.jpeg"/><Relationship Id="rId7" Type="http://schemas.openxmlformats.org/officeDocument/2006/relationships/image" Target="../media/image27.jpeg"/><Relationship Id="rId12" Type="http://schemas.openxmlformats.org/officeDocument/2006/relationships/hyperlink" Target="https://www.linkedin.com/in/ruthgozalbo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11" Type="http://schemas.openxmlformats.org/officeDocument/2006/relationships/hyperlink" Target="https://www.linkedin.com/in/carlos-javier-%C3%A1vila-bermejo-638660105/" TargetMode="External"/><Relationship Id="rId5" Type="http://schemas.openxmlformats.org/officeDocument/2006/relationships/image" Target="../media/image1.png"/><Relationship Id="rId10" Type="http://schemas.openxmlformats.org/officeDocument/2006/relationships/hyperlink" Target="https://www.linkedin.com/in/tonyzetag/" TargetMode="External"/><Relationship Id="rId4" Type="http://schemas.openxmlformats.org/officeDocument/2006/relationships/image" Target="../media/image25.jpe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0F3DE428-06EB-48E3-AB69-BF199DF056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1026" name="Picture 2" descr="Generador de Códigos QR Codes">
            <a:extLst>
              <a:ext uri="{FF2B5EF4-FFF2-40B4-BE49-F238E27FC236}">
                <a16:creationId xmlns:a16="http://schemas.microsoft.com/office/drawing/2014/main" id="{D1C52901-18F8-4322-BB93-E6B9C0971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3882D43F-EA27-4248-924C-194C03473711}"/>
              </a:ext>
            </a:extLst>
          </p:cNvPr>
          <p:cNvSpPr/>
          <p:nvPr/>
        </p:nvSpPr>
        <p:spPr>
          <a:xfrm>
            <a:off x="7550727" y="415453"/>
            <a:ext cx="4114800" cy="4114800"/>
          </a:xfrm>
          <a:prstGeom prst="ellipse">
            <a:avLst/>
          </a:prstGeom>
          <a:solidFill>
            <a:srgbClr val="EFF0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DDF3842-AF90-4FEF-8C80-472B37F7CDF0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E94F0AB-065E-40A1-BF39-8BBE5DE2E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000" t="3559" r="-1"/>
          <a:stretch/>
        </p:blipFill>
        <p:spPr>
          <a:xfrm>
            <a:off x="5486400" y="1440871"/>
            <a:ext cx="6705600" cy="5126183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D4940A99-3831-4AD9-86DC-D76DA5BBAB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86" t="4326" r="12573" b="6669"/>
          <a:stretch/>
        </p:blipFill>
        <p:spPr>
          <a:xfrm>
            <a:off x="1707570" y="2890216"/>
            <a:ext cx="3699166" cy="321385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36F2283-6DD8-4D44-8079-90D56806C4E1}"/>
              </a:ext>
            </a:extLst>
          </p:cNvPr>
          <p:cNvSpPr txBox="1"/>
          <p:nvPr/>
        </p:nvSpPr>
        <p:spPr>
          <a:xfrm>
            <a:off x="297871" y="425071"/>
            <a:ext cx="6518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7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Digital </a:t>
            </a:r>
            <a:r>
              <a:rPr lang="es-ES" sz="72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World</a:t>
            </a:r>
            <a:r>
              <a:rPr lang="es-ES" sz="72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s-ES" sz="72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Quest</a:t>
            </a:r>
            <a:endParaRPr lang="es-ES" sz="72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180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5FC7A2A-E2DA-4915-A860-7CEB37FDE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75129" cy="6858000"/>
          </a:xfrm>
          <a:prstGeom prst="rect">
            <a:avLst/>
          </a:prstGeom>
        </p:spPr>
      </p:pic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182F2A-23CC-4B13-9B0D-50B840D9A420}"/>
              </a:ext>
            </a:extLst>
          </p:cNvPr>
          <p:cNvSpPr/>
          <p:nvPr/>
        </p:nvSpPr>
        <p:spPr>
          <a:xfrm>
            <a:off x="541538" y="2592011"/>
            <a:ext cx="2778712" cy="56817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9304" y="1674674"/>
            <a:ext cx="386123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Gracias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00A4FCF-74E9-4571-AB36-8C6AAC016837}"/>
              </a:ext>
            </a:extLst>
          </p:cNvPr>
          <p:cNvSpPr txBox="1"/>
          <p:nvPr/>
        </p:nvSpPr>
        <p:spPr>
          <a:xfrm>
            <a:off x="8993553" y="112508"/>
            <a:ext cx="2446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Mira aquí en repo</a:t>
            </a:r>
          </a:p>
        </p:txBody>
      </p:sp>
    </p:spTree>
    <p:extLst>
      <p:ext uri="{BB962C8B-B14F-4D97-AF65-F5344CB8AC3E}">
        <p14:creationId xmlns:p14="http://schemas.microsoft.com/office/powerpoint/2010/main" val="327754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20" name="Imagen 19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8CF3B72E-64DB-4C65-8C74-EBD5AEFA6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96" r="2290"/>
          <a:stretch/>
        </p:blipFill>
        <p:spPr>
          <a:xfrm>
            <a:off x="6213764" y="0"/>
            <a:ext cx="5978236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14743" y="563571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Contexto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D1FD378-DD3C-4A4E-A335-73B908D88D34}"/>
              </a:ext>
            </a:extLst>
          </p:cNvPr>
          <p:cNvSpPr txBox="1"/>
          <p:nvPr/>
        </p:nvSpPr>
        <p:spPr>
          <a:xfrm>
            <a:off x="457201" y="1893976"/>
            <a:ext cx="529936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Falta de conocimientos técnicos software tanto en la administración pública como en la empresa privada.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Actualmente UE ha invertido 3.750 millones de euros en España para la capacitación en competencias digitales.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Previsión a futuro de la incluir habilidades de 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en la mayoría de los puestos de trabajo por automatización de las tareas.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/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B4B0531E-18FF-46A3-888F-6376FC79DCB7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87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-138544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14743" y="14547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Digital </a:t>
            </a:r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World</a:t>
            </a:r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Quest</a:t>
            </a:r>
            <a:endParaRPr lang="es-ES" sz="54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D1FD378-DD3C-4A4E-A335-73B908D88D34}"/>
              </a:ext>
            </a:extLst>
          </p:cNvPr>
          <p:cNvSpPr txBox="1"/>
          <p:nvPr/>
        </p:nvSpPr>
        <p:spPr>
          <a:xfrm>
            <a:off x="1482434" y="1286424"/>
            <a:ext cx="61375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Plataforma </a:t>
            </a:r>
            <a:r>
              <a:rPr lang="es-E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gamificada</a:t>
            </a: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 para la evaluación de conocimientos técnicos en programación.</a:t>
            </a: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Escalable a diferentes lenguajes y niveles de programación.</a:t>
            </a: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Adaptada para personas invidentes.</a:t>
            </a: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s-E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Recomendador</a:t>
            </a:r>
            <a:r>
              <a:rPr lang="es-ES" sz="2400" dirty="0">
                <a:latin typeface="Segoe UI" panose="020B0502040204020203" pitchFamily="34" charset="0"/>
                <a:cs typeface="Segoe UI" panose="020B0502040204020203" pitchFamily="34" charset="0"/>
              </a:rPr>
              <a:t> de recursos aprendizaje online customizados.</a:t>
            </a: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50EFCE2-EE7B-499F-ADA9-B072222C2E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86" t="4326" r="12573" b="6669"/>
          <a:stretch/>
        </p:blipFill>
        <p:spPr>
          <a:xfrm>
            <a:off x="7696197" y="2050472"/>
            <a:ext cx="3699166" cy="3213852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-138544" y="6574423"/>
            <a:ext cx="12330544" cy="283577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B073B97E-89A8-4ABF-8794-0EAE6BF29B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20" y="2768126"/>
            <a:ext cx="774730" cy="774730"/>
          </a:xfrm>
          <a:prstGeom prst="rect">
            <a:avLst/>
          </a:prstGeom>
        </p:spPr>
      </p:pic>
      <p:pic>
        <p:nvPicPr>
          <p:cNvPr id="6" name="Imagen 5" descr="Código QR&#10;&#10;Descripción generada automáticamente con confianza media">
            <a:extLst>
              <a:ext uri="{FF2B5EF4-FFF2-40B4-BE49-F238E27FC236}">
                <a16:creationId xmlns:a16="http://schemas.microsoft.com/office/drawing/2014/main" id="{29FBF5B2-3E0D-4979-A059-334BE79DC2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20" y="1221903"/>
            <a:ext cx="923330" cy="923330"/>
          </a:xfrm>
          <a:prstGeom prst="rect">
            <a:avLst/>
          </a:prstGeom>
        </p:spPr>
      </p:pic>
      <p:pic>
        <p:nvPicPr>
          <p:cNvPr id="15" name="Imagen 14" descr="Icono&#10;&#10;Descripción generada automáticamente">
            <a:extLst>
              <a:ext uri="{FF2B5EF4-FFF2-40B4-BE49-F238E27FC236}">
                <a16:creationId xmlns:a16="http://schemas.microsoft.com/office/drawing/2014/main" id="{67B4D04D-0910-4C95-8B39-3CDF81207E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75" y="4017637"/>
            <a:ext cx="914220" cy="914220"/>
          </a:xfrm>
          <a:prstGeom prst="rect">
            <a:avLst/>
          </a:prstGeom>
        </p:spPr>
      </p:pic>
      <p:pic>
        <p:nvPicPr>
          <p:cNvPr id="18" name="Imagen 17" descr="Icono&#10;&#10;Descripción generada automáticamente">
            <a:extLst>
              <a:ext uri="{FF2B5EF4-FFF2-40B4-BE49-F238E27FC236}">
                <a16:creationId xmlns:a16="http://schemas.microsoft.com/office/drawing/2014/main" id="{4E664A0A-A4CB-4641-9065-FAF9E64AD7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95" y="5176800"/>
            <a:ext cx="1128840" cy="112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8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4739" y="34002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Path</a:t>
            </a:r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Formativo  </a:t>
            </a:r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Gamificado</a:t>
            </a:r>
            <a:endParaRPr lang="es-ES" sz="54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-93664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728958D0-2D3C-413B-9E43-8988E309DDAB}"/>
              </a:ext>
            </a:extLst>
          </p:cNvPr>
          <p:cNvCxnSpPr>
            <a:cxnSpLocks/>
          </p:cNvCxnSpPr>
          <p:nvPr/>
        </p:nvCxnSpPr>
        <p:spPr>
          <a:xfrm>
            <a:off x="1438380" y="2076150"/>
            <a:ext cx="1165952" cy="2689814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6208C563-75D3-4002-991A-E8CC575CB8C8}"/>
              </a:ext>
            </a:extLst>
          </p:cNvPr>
          <p:cNvCxnSpPr>
            <a:cxnSpLocks/>
          </p:cNvCxnSpPr>
          <p:nvPr/>
        </p:nvCxnSpPr>
        <p:spPr>
          <a:xfrm>
            <a:off x="4181520" y="2042740"/>
            <a:ext cx="1165952" cy="2689814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FEB3BB19-9B89-465B-A56F-8D5BD3FCF195}"/>
              </a:ext>
            </a:extLst>
          </p:cNvPr>
          <p:cNvCxnSpPr>
            <a:cxnSpLocks/>
          </p:cNvCxnSpPr>
          <p:nvPr/>
        </p:nvCxnSpPr>
        <p:spPr>
          <a:xfrm>
            <a:off x="6980551" y="1995255"/>
            <a:ext cx="1165952" cy="2689814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A82C3337-E890-4002-9B70-5B47172C0C95}"/>
              </a:ext>
            </a:extLst>
          </p:cNvPr>
          <p:cNvCxnSpPr>
            <a:cxnSpLocks/>
          </p:cNvCxnSpPr>
          <p:nvPr/>
        </p:nvCxnSpPr>
        <p:spPr>
          <a:xfrm>
            <a:off x="9731657" y="2042520"/>
            <a:ext cx="1165952" cy="2689814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BEBF4B9F-D256-4876-97B8-48D091D180C0}"/>
              </a:ext>
            </a:extLst>
          </p:cNvPr>
          <p:cNvCxnSpPr>
            <a:cxnSpLocks/>
          </p:cNvCxnSpPr>
          <p:nvPr/>
        </p:nvCxnSpPr>
        <p:spPr>
          <a:xfrm flipH="1">
            <a:off x="2596366" y="2123637"/>
            <a:ext cx="1593120" cy="2508975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8DEB583D-5177-4DA9-A5A9-D279CC9DBCAC}"/>
              </a:ext>
            </a:extLst>
          </p:cNvPr>
          <p:cNvCxnSpPr>
            <a:cxnSpLocks/>
          </p:cNvCxnSpPr>
          <p:nvPr/>
        </p:nvCxnSpPr>
        <p:spPr>
          <a:xfrm flipH="1">
            <a:off x="5458141" y="2009463"/>
            <a:ext cx="1593120" cy="2508975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C3B22D38-ABBD-49D1-B27F-90F1437E9FDA}"/>
              </a:ext>
            </a:extLst>
          </p:cNvPr>
          <p:cNvCxnSpPr>
            <a:cxnSpLocks/>
          </p:cNvCxnSpPr>
          <p:nvPr/>
        </p:nvCxnSpPr>
        <p:spPr>
          <a:xfrm flipH="1">
            <a:off x="8183048" y="2062142"/>
            <a:ext cx="1593120" cy="2508975"/>
          </a:xfrm>
          <a:prstGeom prst="line">
            <a:avLst/>
          </a:prstGeom>
          <a:ln w="38100">
            <a:solidFill>
              <a:srgbClr val="8B94B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n 21">
            <a:extLst>
              <a:ext uri="{FF2B5EF4-FFF2-40B4-BE49-F238E27FC236}">
                <a16:creationId xmlns:a16="http://schemas.microsoft.com/office/drawing/2014/main" id="{6FB68B05-E032-4CCB-B019-E5870E3E0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380" y="4164496"/>
            <a:ext cx="2171423" cy="13284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8B90C47-439C-41F8-B2A9-F5930E0197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08" y="1603063"/>
            <a:ext cx="2181915" cy="1328401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8B2E88DE-8647-4DAD-B684-2FF85E8B9A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4718" y="4164496"/>
            <a:ext cx="2187196" cy="1328400"/>
          </a:xfrm>
          <a:prstGeom prst="rect">
            <a:avLst/>
          </a:prstGeom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1CE35C6B-9589-4E3C-8FF6-2C1EBD1806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9248" y="1603063"/>
            <a:ext cx="2171422" cy="1328400"/>
          </a:xfrm>
          <a:prstGeom prst="rect">
            <a:avLst/>
          </a:prstGeom>
        </p:spPr>
      </p:pic>
      <p:pic>
        <p:nvPicPr>
          <p:cNvPr id="46" name="Imagen 45">
            <a:extLst>
              <a:ext uri="{FF2B5EF4-FFF2-40B4-BE49-F238E27FC236}">
                <a16:creationId xmlns:a16="http://schemas.microsoft.com/office/drawing/2014/main" id="{C67D16A0-73F5-402D-9378-CDBE6C5962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6829" y="4164496"/>
            <a:ext cx="2161033" cy="1328400"/>
          </a:xfrm>
          <a:prstGeom prst="rect">
            <a:avLst/>
          </a:prstGeom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4A53CF58-4082-4490-B94E-B0F45D159A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91695" y="1603063"/>
            <a:ext cx="2181913" cy="1328400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A23AEBD0-71E8-4258-84FF-68EB278850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92778" y="4164496"/>
            <a:ext cx="2155876" cy="1328400"/>
          </a:xfrm>
          <a:prstGeom prst="rect">
            <a:avLst/>
          </a:prstGeom>
        </p:spPr>
      </p:pic>
      <p:pic>
        <p:nvPicPr>
          <p:cNvPr id="48" name="Imagen 47">
            <a:extLst>
              <a:ext uri="{FF2B5EF4-FFF2-40B4-BE49-F238E27FC236}">
                <a16:creationId xmlns:a16="http://schemas.microsoft.com/office/drawing/2014/main" id="{269A9E15-894D-40C3-AD02-D9986F8C22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44633" y="1603063"/>
            <a:ext cx="2155876" cy="1328400"/>
          </a:xfrm>
          <a:prstGeom prst="rect">
            <a:avLst/>
          </a:prstGeom>
        </p:spPr>
      </p:pic>
      <p:sp>
        <p:nvSpPr>
          <p:cNvPr id="63" name="Elipse 62">
            <a:extLst>
              <a:ext uri="{FF2B5EF4-FFF2-40B4-BE49-F238E27FC236}">
                <a16:creationId xmlns:a16="http://schemas.microsoft.com/office/drawing/2014/main" id="{93330838-E9CD-42AB-BDD8-8A1233481B70}"/>
              </a:ext>
            </a:extLst>
          </p:cNvPr>
          <p:cNvSpPr/>
          <p:nvPr/>
        </p:nvSpPr>
        <p:spPr>
          <a:xfrm>
            <a:off x="1619234" y="2417278"/>
            <a:ext cx="723600" cy="722910"/>
          </a:xfrm>
          <a:prstGeom prst="ellipse">
            <a:avLst/>
          </a:prstGeom>
          <a:solidFill>
            <a:srgbClr val="6AC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2" name="Gráfico 61" descr="Marca de verificación con relleno sólido">
            <a:extLst>
              <a:ext uri="{FF2B5EF4-FFF2-40B4-BE49-F238E27FC236}">
                <a16:creationId xmlns:a16="http://schemas.microsoft.com/office/drawing/2014/main" id="{C4FDE15F-34DD-4A00-A4E0-B5A35C43DA6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95007" y="2511209"/>
            <a:ext cx="596616" cy="596616"/>
          </a:xfrm>
          <a:prstGeom prst="rect">
            <a:avLst/>
          </a:prstGeom>
        </p:spPr>
      </p:pic>
      <p:pic>
        <p:nvPicPr>
          <p:cNvPr id="64" name="Imagen 63">
            <a:extLst>
              <a:ext uri="{FF2B5EF4-FFF2-40B4-BE49-F238E27FC236}">
                <a16:creationId xmlns:a16="http://schemas.microsoft.com/office/drawing/2014/main" id="{E3B3E235-6890-4C5E-9BCA-AD6A427068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52391" y="4868515"/>
            <a:ext cx="719390" cy="719390"/>
          </a:xfrm>
          <a:prstGeom prst="rect">
            <a:avLst/>
          </a:prstGeom>
        </p:spPr>
      </p:pic>
      <p:sp>
        <p:nvSpPr>
          <p:cNvPr id="65" name="Elipse 64">
            <a:extLst>
              <a:ext uri="{FF2B5EF4-FFF2-40B4-BE49-F238E27FC236}">
                <a16:creationId xmlns:a16="http://schemas.microsoft.com/office/drawing/2014/main" id="{B6517FFB-239B-4119-9B7A-F26682BD9129}"/>
              </a:ext>
            </a:extLst>
          </p:cNvPr>
          <p:cNvSpPr/>
          <p:nvPr/>
        </p:nvSpPr>
        <p:spPr>
          <a:xfrm>
            <a:off x="4417947" y="2377549"/>
            <a:ext cx="723600" cy="722910"/>
          </a:xfrm>
          <a:prstGeom prst="ellipse">
            <a:avLst/>
          </a:prstGeom>
          <a:solidFill>
            <a:srgbClr val="6AC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6" name="Gráfico 65" descr="Marca de verificación con relleno sólido">
            <a:extLst>
              <a:ext uri="{FF2B5EF4-FFF2-40B4-BE49-F238E27FC236}">
                <a16:creationId xmlns:a16="http://schemas.microsoft.com/office/drawing/2014/main" id="{EEA4273C-2353-4840-875E-093DA9775F8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93720" y="2471480"/>
            <a:ext cx="596616" cy="59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81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E182F2A-23CC-4B13-9B0D-50B840D9A420}"/>
              </a:ext>
            </a:extLst>
          </p:cNvPr>
          <p:cNvSpPr/>
          <p:nvPr/>
        </p:nvSpPr>
        <p:spPr>
          <a:xfrm>
            <a:off x="541538" y="2592011"/>
            <a:ext cx="2778712" cy="56817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9" name="Imagen 8" descr="Imagen que contiene tabla, interior, pequeño, alimentos&#10;&#10;Descripción generada automáticamente">
            <a:extLst>
              <a:ext uri="{FF2B5EF4-FFF2-40B4-BE49-F238E27FC236}">
                <a16:creationId xmlns:a16="http://schemas.microsoft.com/office/drawing/2014/main" id="{32AD818F-BC59-415C-8BFE-234FAAF32E6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9" b="6960"/>
          <a:stretch/>
        </p:blipFill>
        <p:spPr>
          <a:xfrm>
            <a:off x="-659894" y="-162045"/>
            <a:ext cx="12851894" cy="7361498"/>
          </a:xfrm>
          <a:prstGeom prst="rect">
            <a:avLst/>
          </a:prstGeom>
        </p:spPr>
      </p:pic>
      <p:pic>
        <p:nvPicPr>
          <p:cNvPr id="10" name="MockupAPP">
            <a:hlinkClick r:id="" action="ppaction://media"/>
            <a:extLst>
              <a:ext uri="{FF2B5EF4-FFF2-40B4-BE49-F238E27FC236}">
                <a16:creationId xmlns:a16="http://schemas.microsoft.com/office/drawing/2014/main" id="{B99AEDBC-EFB0-4649-BC2C-50ABA53382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83913" y="1295722"/>
            <a:ext cx="2072471" cy="448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12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9" name="Imagen 8" descr="Mano de una persona con una laptop&#10;&#10;Descripción generada automáticamente con confianza media">
            <a:extLst>
              <a:ext uri="{FF2B5EF4-FFF2-40B4-BE49-F238E27FC236}">
                <a16:creationId xmlns:a16="http://schemas.microsoft.com/office/drawing/2014/main" id="{52C9577B-9BBF-4F00-8142-C2D103A6A5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4" r="20904"/>
          <a:stretch/>
        </p:blipFill>
        <p:spPr>
          <a:xfrm>
            <a:off x="6213764" y="0"/>
            <a:ext cx="5978236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4739" y="34002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Bussines</a:t>
            </a:r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Model</a:t>
            </a:r>
            <a:endParaRPr lang="es-ES" sz="54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0795108-BEE2-4D4E-BD2F-1EBAD3DF60B5}"/>
              </a:ext>
            </a:extLst>
          </p:cNvPr>
          <p:cNvSpPr txBox="1"/>
          <p:nvPr/>
        </p:nvSpPr>
        <p:spPr>
          <a:xfrm>
            <a:off x="204739" y="1421480"/>
            <a:ext cx="565265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Target</a:t>
            </a:r>
          </a:p>
          <a:p>
            <a:endParaRPr lang="es-ES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B2B: Administración Pública y empresas privadas que precisan de detectar las necesidades formativas e implementar planes de formación específicos.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B2C: Personas con necesidades de reciclaje en su puesto de trabajo (</a:t>
            </a:r>
            <a:r>
              <a:rPr lang="es-ES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reskilling</a:t>
            </a: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 de habilidades).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01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9" name="Imagen 8" descr="Mano de una persona con una laptop&#10;&#10;Descripción generada automáticamente con confianza media">
            <a:extLst>
              <a:ext uri="{FF2B5EF4-FFF2-40B4-BE49-F238E27FC236}">
                <a16:creationId xmlns:a16="http://schemas.microsoft.com/office/drawing/2014/main" id="{52C9577B-9BBF-4F00-8142-C2D103A6A5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4" r="20904"/>
          <a:stretch/>
        </p:blipFill>
        <p:spPr>
          <a:xfrm>
            <a:off x="6213764" y="0"/>
            <a:ext cx="5978236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4739" y="34002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Bussines</a:t>
            </a:r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 </a:t>
            </a:r>
            <a:r>
              <a:rPr lang="es-ES" sz="5400" b="1" dirty="0" err="1">
                <a:latin typeface="Segoe UI Semilight" panose="020B0402040204020203" pitchFamily="34" charset="0"/>
                <a:cs typeface="Segoe UI Semilight" panose="020B0402040204020203" pitchFamily="34" charset="0"/>
              </a:rPr>
              <a:t>Model</a:t>
            </a:r>
            <a:endParaRPr lang="es-ES" sz="5400" b="1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DCED7C0-7A84-4825-9009-647558135B73}"/>
              </a:ext>
            </a:extLst>
          </p:cNvPr>
          <p:cNvSpPr txBox="1"/>
          <p:nvPr/>
        </p:nvSpPr>
        <p:spPr>
          <a:xfrm>
            <a:off x="204740" y="1443841"/>
            <a:ext cx="56526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Monetización</a:t>
            </a:r>
          </a:p>
          <a:p>
            <a:endParaRPr lang="es-ES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Inicialmente se ofrecerán todo los cursos gratuitos en la red, una vez que la plataforma pase del 1.000.000 usuarios se empezarán a crear acuerdo marco con las empresa de formación para generar el retorno de la inversión.</a:t>
            </a:r>
          </a:p>
          <a:p>
            <a:pPr algn="just"/>
            <a:endParaRPr lang="es-E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ES" sz="2000" dirty="0">
                <a:latin typeface="Segoe UI" panose="020B0502040204020203" pitchFamily="34" charset="0"/>
                <a:cs typeface="Segoe UI" panose="020B0502040204020203" pitchFamily="34" charset="0"/>
              </a:rPr>
              <a:t>Implementación y análisis de la capacidad de los empleados de una organización pública o privada.</a:t>
            </a:r>
          </a:p>
        </p:txBody>
      </p:sp>
    </p:spTree>
    <p:extLst>
      <p:ext uri="{BB962C8B-B14F-4D97-AF65-F5344CB8AC3E}">
        <p14:creationId xmlns:p14="http://schemas.microsoft.com/office/powerpoint/2010/main" val="300157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4739" y="34002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Inversión y Retorno</a:t>
            </a: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DC0C5ACA-3EC8-47F5-A632-B8303EB484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8944619"/>
              </p:ext>
            </p:extLst>
          </p:nvPr>
        </p:nvGraphicFramePr>
        <p:xfrm>
          <a:off x="929062" y="1293861"/>
          <a:ext cx="9930615" cy="5078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57461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5479E096-BCB8-423A-9F2D-F9177DE40725}"/>
              </a:ext>
            </a:extLst>
          </p:cNvPr>
          <p:cNvSpPr/>
          <p:nvPr/>
        </p:nvSpPr>
        <p:spPr>
          <a:xfrm>
            <a:off x="-61960" y="0"/>
            <a:ext cx="12580755" cy="6858000"/>
          </a:xfrm>
          <a:prstGeom prst="rect">
            <a:avLst/>
          </a:prstGeom>
          <a:solidFill>
            <a:srgbClr val="FAFAFA"/>
          </a:solidFill>
          <a:ln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</a:t>
            </a:r>
          </a:p>
        </p:txBody>
      </p:sp>
      <p:pic>
        <p:nvPicPr>
          <p:cNvPr id="1042" name="Picture 18" descr="Ismail Rayo.">
            <a:extLst>
              <a:ext uri="{FF2B5EF4-FFF2-40B4-BE49-F238E27FC236}">
                <a16:creationId xmlns:a16="http://schemas.microsoft.com/office/drawing/2014/main" id="{A2F45320-8761-4EDB-8123-F62A129B2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8812" y="3927440"/>
            <a:ext cx="1800000" cy="180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uth Gozalbo Martín">
            <a:extLst>
              <a:ext uri="{FF2B5EF4-FFF2-40B4-BE49-F238E27FC236}">
                <a16:creationId xmlns:a16="http://schemas.microsoft.com/office/drawing/2014/main" id="{BAD05667-E82C-4DD2-B1AE-EDB8E9496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6358" y="1358816"/>
            <a:ext cx="1800000" cy="180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ose Antonio Zúñiga García">
            <a:extLst>
              <a:ext uri="{FF2B5EF4-FFF2-40B4-BE49-F238E27FC236}">
                <a16:creationId xmlns:a16="http://schemas.microsoft.com/office/drawing/2014/main" id="{A7364E39-9024-4C2B-9C05-9F022ED3D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3930" y="1364451"/>
            <a:ext cx="1831657" cy="18316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19AC150B-2F69-4E6F-AF60-126C35760FD0}"/>
              </a:ext>
            </a:extLst>
          </p:cNvPr>
          <p:cNvSpPr txBox="1"/>
          <p:nvPr/>
        </p:nvSpPr>
        <p:spPr>
          <a:xfrm>
            <a:off x="204739" y="340023"/>
            <a:ext cx="9220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Equipo</a:t>
            </a:r>
          </a:p>
        </p:txBody>
      </p:sp>
      <p:pic>
        <p:nvPicPr>
          <p:cNvPr id="21" name="Picture 2" descr="Generador de Códigos QR Codes">
            <a:extLst>
              <a:ext uri="{FF2B5EF4-FFF2-40B4-BE49-F238E27FC236}">
                <a16:creationId xmlns:a16="http://schemas.microsoft.com/office/drawing/2014/main" id="{1EA4D35A-8F47-4D0D-95BD-1B00B7AB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764" y="0"/>
            <a:ext cx="1025236" cy="102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E1CEA153-8851-4F1F-824D-D323146F3D7E}"/>
              </a:ext>
            </a:extLst>
          </p:cNvPr>
          <p:cNvSpPr/>
          <p:nvPr/>
        </p:nvSpPr>
        <p:spPr>
          <a:xfrm>
            <a:off x="0" y="6567055"/>
            <a:ext cx="12192000" cy="290945"/>
          </a:xfrm>
          <a:prstGeom prst="rect">
            <a:avLst/>
          </a:prstGeom>
          <a:solidFill>
            <a:srgbClr val="8B94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imagen de perfil">
            <a:extLst>
              <a:ext uri="{FF2B5EF4-FFF2-40B4-BE49-F238E27FC236}">
                <a16:creationId xmlns:a16="http://schemas.microsoft.com/office/drawing/2014/main" id="{990BB2EE-5EC8-4077-82D9-A02C671C6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07" y="3964291"/>
            <a:ext cx="1800000" cy="180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D7B4D66-0374-45BC-BC60-380F1D51D392}"/>
              </a:ext>
            </a:extLst>
          </p:cNvPr>
          <p:cNvSpPr txBox="1"/>
          <p:nvPr/>
        </p:nvSpPr>
        <p:spPr>
          <a:xfrm>
            <a:off x="7482095" y="5848543"/>
            <a:ext cx="3090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Javier Ávila</a:t>
            </a:r>
          </a:p>
          <a:p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Digital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Learning</a:t>
            </a:r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 Expert</a:t>
            </a:r>
          </a:p>
        </p:txBody>
      </p:sp>
      <p:pic>
        <p:nvPicPr>
          <p:cNvPr id="1028" name="Picture 4" descr="Imagen">
            <a:extLst>
              <a:ext uri="{FF2B5EF4-FFF2-40B4-BE49-F238E27FC236}">
                <a16:creationId xmlns:a16="http://schemas.microsoft.com/office/drawing/2014/main" id="{31D25C69-6024-4567-95E8-263D6C9DC6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5" b="15000"/>
          <a:stretch/>
        </p:blipFill>
        <p:spPr bwMode="auto">
          <a:xfrm>
            <a:off x="1103159" y="1412876"/>
            <a:ext cx="1831657" cy="180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3543847A-B62C-4EA0-931A-8B4D2EF0E21B}"/>
              </a:ext>
            </a:extLst>
          </p:cNvPr>
          <p:cNvSpPr txBox="1"/>
          <p:nvPr/>
        </p:nvSpPr>
        <p:spPr>
          <a:xfrm>
            <a:off x="998384" y="3362399"/>
            <a:ext cx="3090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Paula López-Quintana </a:t>
            </a:r>
          </a:p>
          <a:p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Beta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Tester</a:t>
            </a:r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8FECC74-7B03-41CF-BD64-036F36796953}"/>
              </a:ext>
            </a:extLst>
          </p:cNvPr>
          <p:cNvSpPr txBox="1"/>
          <p:nvPr/>
        </p:nvSpPr>
        <p:spPr>
          <a:xfrm>
            <a:off x="5149155" y="3374413"/>
            <a:ext cx="3090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Jose</a:t>
            </a:r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 Antonio </a:t>
            </a:r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Zúniga</a:t>
            </a:r>
            <a:endParaRPr lang="es-E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es-ES" sz="16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8C8C392-0E14-4B1A-B85C-ECD2AC4F534E}"/>
              </a:ext>
            </a:extLst>
          </p:cNvPr>
          <p:cNvSpPr txBox="1"/>
          <p:nvPr/>
        </p:nvSpPr>
        <p:spPr>
          <a:xfrm>
            <a:off x="9299926" y="3324711"/>
            <a:ext cx="3090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Segoe UI" panose="020B0502040204020203" pitchFamily="34" charset="0"/>
                <a:cs typeface="Segoe UI" panose="020B0502040204020203" pitchFamily="34" charset="0"/>
              </a:rPr>
              <a:t>Ruth </a:t>
            </a:r>
            <a:r>
              <a:rPr lang="es-ES" dirty="0" err="1">
                <a:latin typeface="Segoe UI" panose="020B0502040204020203" pitchFamily="34" charset="0"/>
                <a:cs typeface="Segoe UI" panose="020B0502040204020203" pitchFamily="34" charset="0"/>
              </a:rPr>
              <a:t>Gozalbo</a:t>
            </a:r>
            <a:endParaRPr lang="es-E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Scientist</a:t>
            </a:r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 &amp;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Analytics</a:t>
            </a:r>
            <a:endParaRPr lang="es-ES" sz="16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C038004-9B1D-4B27-8579-D3D3152205DE}"/>
              </a:ext>
            </a:extLst>
          </p:cNvPr>
          <p:cNvSpPr txBox="1"/>
          <p:nvPr/>
        </p:nvSpPr>
        <p:spPr>
          <a:xfrm>
            <a:off x="3109960" y="5838497"/>
            <a:ext cx="3090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Segoe UI" panose="020B0502040204020203" pitchFamily="34" charset="0"/>
                <a:cs typeface="Segoe UI" panose="020B0502040204020203" pitchFamily="34" charset="0"/>
              </a:rPr>
              <a:t>Ismail Rayo</a:t>
            </a:r>
          </a:p>
          <a:p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Fronted</a:t>
            </a:r>
            <a:r>
              <a:rPr lang="es-E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600" i="1" dirty="0" err="1"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es-ES" sz="16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38" name="Picture 14" descr="Logo de redes sociales iconos de computadora linkedin, redes sociales,  azul, texto, marca png | PNGWing">
            <a:hlinkClick r:id="rId8"/>
            <a:extLst>
              <a:ext uri="{FF2B5EF4-FFF2-40B4-BE49-F238E27FC236}">
                <a16:creationId xmlns:a16="http://schemas.microsoft.com/office/drawing/2014/main" id="{C34CB8D1-4117-4774-B077-08AF343D8E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t="469" r="18944"/>
          <a:stretch/>
        </p:blipFill>
        <p:spPr bwMode="auto">
          <a:xfrm>
            <a:off x="2418683" y="2698912"/>
            <a:ext cx="516133" cy="51396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4" descr="Logo de redes sociales iconos de computadora linkedin, redes sociales,  azul, texto, marca png | PNGWing">
            <a:hlinkClick r:id="rId10"/>
            <a:extLst>
              <a:ext uri="{FF2B5EF4-FFF2-40B4-BE49-F238E27FC236}">
                <a16:creationId xmlns:a16="http://schemas.microsoft.com/office/drawing/2014/main" id="{55866BB1-EE1F-4EFA-93E1-CE8220E5B6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t="469" r="18944"/>
          <a:stretch/>
        </p:blipFill>
        <p:spPr bwMode="auto">
          <a:xfrm>
            <a:off x="6569454" y="2661224"/>
            <a:ext cx="516133" cy="51396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4" descr="Logo de redes sociales iconos de computadora linkedin, redes sociales,  azul, texto, marca png | PNGWing">
            <a:hlinkClick r:id="rId11"/>
            <a:extLst>
              <a:ext uri="{FF2B5EF4-FFF2-40B4-BE49-F238E27FC236}">
                <a16:creationId xmlns:a16="http://schemas.microsoft.com/office/drawing/2014/main" id="{10132843-20CA-41F3-B46E-4BA268BCB0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t="469" r="18944"/>
          <a:stretch/>
        </p:blipFill>
        <p:spPr bwMode="auto">
          <a:xfrm>
            <a:off x="8856174" y="5262688"/>
            <a:ext cx="516133" cy="51396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4" descr="Logo de redes sociales iconos de computadora linkedin, redes sociales,  azul, texto, marca png | PNGWing">
            <a:hlinkClick r:id="rId12"/>
            <a:extLst>
              <a:ext uri="{FF2B5EF4-FFF2-40B4-BE49-F238E27FC236}">
                <a16:creationId xmlns:a16="http://schemas.microsoft.com/office/drawing/2014/main" id="{D6E038B0-39EC-4041-BAEF-BCA9435F3E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t="469" r="18944"/>
          <a:stretch/>
        </p:blipFill>
        <p:spPr bwMode="auto">
          <a:xfrm>
            <a:off x="10720225" y="2658582"/>
            <a:ext cx="516133" cy="51396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4" descr="Logo de redes sociales iconos de computadora linkedin, redes sociales,  azul, texto, marca png | PNGWing">
            <a:hlinkClick r:id="rId13" action="ppaction://hlinkfile"/>
            <a:extLst>
              <a:ext uri="{FF2B5EF4-FFF2-40B4-BE49-F238E27FC236}">
                <a16:creationId xmlns:a16="http://schemas.microsoft.com/office/drawing/2014/main" id="{3AE68AF9-FFA5-4B28-8335-81978E0A70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t="469" r="18944"/>
          <a:stretch/>
        </p:blipFill>
        <p:spPr bwMode="auto">
          <a:xfrm>
            <a:off x="4484039" y="5238397"/>
            <a:ext cx="516133" cy="51396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36025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240</Words>
  <Application>Microsoft Office PowerPoint</Application>
  <PresentationFormat>Panorámica</PresentationFormat>
  <Paragraphs>55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Segoe UI</vt:lpstr>
      <vt:lpstr>Segoe UI Semilight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Javier Avila</dc:creator>
  <cp:lastModifiedBy>Carlos Javier Avila</cp:lastModifiedBy>
  <cp:revision>4</cp:revision>
  <dcterms:created xsi:type="dcterms:W3CDTF">2021-12-18T14:05:19Z</dcterms:created>
  <dcterms:modified xsi:type="dcterms:W3CDTF">2021-12-18T16:47:20Z</dcterms:modified>
</cp:coreProperties>
</file>

<file path=docProps/thumbnail.jpeg>
</file>